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7" r:id="rId20"/>
    <p:sldId id="268" r:id="rId21"/>
  </p:sldIdLst>
  <p:sldSz cx="12192000" cy="6858000"/>
  <p:notesSz cx="6858000" cy="9144000"/>
  <p:embeddedFontLst>
    <p:embeddedFont>
      <p:font typeface="Afacad Flux" panose="020B0604020202020204" charset="0"/>
      <p:regular r:id="rId23"/>
      <p:bold r:id="rId24"/>
    </p:embeddedFont>
    <p:embeddedFont>
      <p:font typeface="Comfortaa" panose="020B0604020202020204" charset="0"/>
      <p:regular r:id="rId25"/>
      <p:bold r:id="rId26"/>
    </p:embeddedFont>
    <p:embeddedFont>
      <p:font typeface="Garamond" panose="02020404030301010803" pitchFamily="18" charset="0"/>
      <p:regular r:id="rId27"/>
      <p:bold r:id="rId28"/>
      <p: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2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d0b6653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d0b6653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516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0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19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2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337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95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0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1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616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3813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4011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2294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4597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31929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99272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173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76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1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10" Type="http://schemas.openxmlformats.org/officeDocument/2006/relationships/image" Target="../media/image7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3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870486-4163-799C-AABA-EE431304628A}"/>
              </a:ext>
            </a:extLst>
          </p:cNvPr>
          <p:cNvSpPr txBox="1"/>
          <p:nvPr/>
        </p:nvSpPr>
        <p:spPr>
          <a:xfrm>
            <a:off x="3047223" y="3429000"/>
            <a:ext cx="609755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5000" b="1" dirty="0">
                <a:solidFill>
                  <a:srgbClr val="C00000"/>
                </a:solidFill>
              </a:rPr>
              <a:t>Dog Bite Prevention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1ECFB-6452-8064-A3F3-34F8D2989617}"/>
              </a:ext>
            </a:extLst>
          </p:cNvPr>
          <p:cNvSpPr txBox="1"/>
          <p:nvPr/>
        </p:nvSpPr>
        <p:spPr>
          <a:xfrm>
            <a:off x="2539871" y="2388715"/>
            <a:ext cx="71122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dirty="0"/>
              <a:t>Students Awareness Program</a:t>
            </a:r>
          </a:p>
        </p:txBody>
      </p:sp>
      <p:pic>
        <p:nvPicPr>
          <p:cNvPr id="6" name="Google Shape;92;p14" title="ncs-logo-transparent.png">
            <a:extLst>
              <a:ext uri="{FF2B5EF4-FFF2-40B4-BE49-F238E27FC236}">
                <a16:creationId xmlns:a16="http://schemas.microsoft.com/office/drawing/2014/main" id="{7E791FE6-A298-C790-61FC-01399C1D651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988" y="299026"/>
            <a:ext cx="2526025" cy="1982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859F2A-74CC-81E1-AABE-395F17CDB0A5}"/>
              </a:ext>
            </a:extLst>
          </p:cNvPr>
          <p:cNvSpPr txBox="1"/>
          <p:nvPr/>
        </p:nvSpPr>
        <p:spPr>
          <a:xfrm>
            <a:off x="2684495" y="5007752"/>
            <a:ext cx="6823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i="0" cap="all" dirty="0">
                <a:solidFill>
                  <a:schemeClr val="tx1"/>
                </a:solidFill>
                <a:effectLst/>
                <a:latin typeface="Open Sans" panose="020F0502020204030204" pitchFamily="34" charset="0"/>
              </a:rPr>
              <a:t>MRS. Chitra  </a:t>
            </a:r>
            <a:r>
              <a:rPr lang="en-US" sz="2400" b="1" i="0" cap="all" dirty="0" err="1">
                <a:effectLst/>
                <a:latin typeface="Open Sans" panose="020F0502020204030204" pitchFamily="34" charset="0"/>
              </a:rPr>
              <a:t>Goyani</a:t>
            </a:r>
            <a:endParaRPr lang="en-US" sz="2400" b="1" i="0" cap="all" dirty="0">
              <a:effectLst/>
              <a:latin typeface="Open Sans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301480-452C-C572-E017-B96B5F5BC9DE}"/>
              </a:ext>
            </a:extLst>
          </p:cNvPr>
          <p:cNvSpPr txBox="1"/>
          <p:nvPr/>
        </p:nvSpPr>
        <p:spPr>
          <a:xfrm>
            <a:off x="3047223" y="3081070"/>
            <a:ext cx="6097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000" dirty="0"/>
              <a:t>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D4E351-3FC3-3187-DDE4-FA0850A2CDE5}"/>
              </a:ext>
            </a:extLst>
          </p:cNvPr>
          <p:cNvSpPr txBox="1"/>
          <p:nvPr/>
        </p:nvSpPr>
        <p:spPr>
          <a:xfrm>
            <a:off x="3047223" y="4623173"/>
            <a:ext cx="6097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000" dirty="0"/>
              <a:t>Speaker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/>
          <p:nvPr/>
        </p:nvSpPr>
        <p:spPr>
          <a:xfrm>
            <a:off x="800435" y="4585537"/>
            <a:ext cx="10435753" cy="94795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  <a:latin typeface="Afacad Flux"/>
                <a:ea typeface="Afacad Flux"/>
                <a:cs typeface="Afacad Flux"/>
                <a:sym typeface="Afacad Flux"/>
              </a:rPr>
              <a:t>A Student's Guide to Dog Bite Prevention</a:t>
            </a:r>
            <a:endParaRPr sz="4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92" name="Google Shape;92;p14" title="ncs-logo-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0995" y="2603462"/>
            <a:ext cx="2526025" cy="19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704975"/>
            <a:ext cx="5476875" cy="428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9FA87FD-1EE0-6E6F-3E5C-2612067A340E}"/>
              </a:ext>
            </a:extLst>
          </p:cNvPr>
          <p:cNvGrpSpPr/>
          <p:nvPr/>
        </p:nvGrpSpPr>
        <p:grpSpPr>
          <a:xfrm>
            <a:off x="929640" y="2436811"/>
            <a:ext cx="5476875" cy="3698240"/>
            <a:chOff x="381000" y="2103121"/>
            <a:chExt cx="5476875" cy="3698240"/>
          </a:xfrm>
        </p:grpSpPr>
        <p:pic>
          <p:nvPicPr>
            <p:cNvPr id="98" name="Google Shape;98;p15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2103121"/>
              <a:ext cx="5476875" cy="3698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15"/>
            <p:cNvSpPr txBox="1"/>
            <p:nvPr/>
          </p:nvSpPr>
          <p:spPr>
            <a:xfrm>
              <a:off x="762000" y="2270968"/>
              <a:ext cx="4714875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Dogs make wonderful companions. They are fun, loyal, and loving.</a:t>
              </a:r>
              <a:endParaRPr dirty="0"/>
            </a:p>
          </p:txBody>
        </p:sp>
        <p:sp>
          <p:nvSpPr>
            <p:cNvPr id="101" name="Google Shape;101;p15"/>
            <p:cNvSpPr txBox="1"/>
            <p:nvPr/>
          </p:nvSpPr>
          <p:spPr>
            <a:xfrm>
              <a:off x="762000" y="3368129"/>
              <a:ext cx="4714875" cy="9599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However, just like people, dogs have feelings too. Sometimes they are happy, but sometimes they can be scared or grumpy.</a:t>
              </a:r>
              <a:endParaRPr dirty="0"/>
            </a:p>
          </p:txBody>
        </p:sp>
        <p:sp>
          <p:nvSpPr>
            <p:cNvPr id="102" name="Google Shape;102;p15"/>
            <p:cNvSpPr txBox="1"/>
            <p:nvPr/>
          </p:nvSpPr>
          <p:spPr>
            <a:xfrm>
              <a:off x="762000" y="4785270"/>
              <a:ext cx="4714875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To keep everyone safe, we need to learn how to understand what they are saying!</a:t>
              </a:r>
              <a:endParaRPr/>
            </a:p>
          </p:txBody>
        </p:sp>
      </p:grpSp>
      <p:pic>
        <p:nvPicPr>
          <p:cNvPr id="103" name="Google Shape;103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5125" y="2905760"/>
            <a:ext cx="4440555" cy="308546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809625" y="776394"/>
            <a:ext cx="695261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Dogs are Our Friends!</a:t>
            </a:r>
            <a:endParaRPr dirty="0"/>
          </a:p>
        </p:txBody>
      </p:sp>
      <p:pic>
        <p:nvPicPr>
          <p:cNvPr id="105" name="Google Shape;105;p15" title="ncs-logo-transpar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48495" y="913268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 title="dog.jpg"/>
          <p:cNvPicPr preferRelativeResize="0"/>
          <p:nvPr/>
        </p:nvPicPr>
        <p:blipFill rotWithShape="1">
          <a:blip r:embed="rId3">
            <a:alphaModFix/>
          </a:blip>
          <a:srcRect l="9632" r="9624"/>
          <a:stretch/>
        </p:blipFill>
        <p:spPr>
          <a:xfrm>
            <a:off x="7091680" y="2710249"/>
            <a:ext cx="4100196" cy="32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831055" y="992623"/>
            <a:ext cx="739854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Is the Dog Happy?</a:t>
            </a: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FC839-EF0F-164F-3CA1-21A300EAD03A}"/>
              </a:ext>
            </a:extLst>
          </p:cNvPr>
          <p:cNvGrpSpPr/>
          <p:nvPr/>
        </p:nvGrpSpPr>
        <p:grpSpPr>
          <a:xfrm>
            <a:off x="1000124" y="2242184"/>
            <a:ext cx="5762625" cy="3749040"/>
            <a:chOff x="381000" y="1879600"/>
            <a:chExt cx="5762625" cy="3749040"/>
          </a:xfrm>
        </p:grpSpPr>
        <p:pic>
          <p:nvPicPr>
            <p:cNvPr id="111" name="Google Shape;111;p16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1879600"/>
              <a:ext cx="5762625" cy="37490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6"/>
            <p:cNvSpPr txBox="1"/>
            <p:nvPr/>
          </p:nvSpPr>
          <p:spPr>
            <a:xfrm>
              <a:off x="666750" y="2109043"/>
              <a:ext cx="5450681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Look for these signs:</a:t>
              </a:r>
              <a:endParaRPr/>
            </a:p>
          </p:txBody>
        </p:sp>
        <p:sp>
          <p:nvSpPr>
            <p:cNvPr id="114" name="Google Shape;114;p16"/>
            <p:cNvSpPr txBox="1"/>
            <p:nvPr/>
          </p:nvSpPr>
          <p:spPr>
            <a:xfrm>
              <a:off x="1000125" y="2585293"/>
              <a:ext cx="485775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Wagging Tail: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Usually means "I am happy!" (but check the whole body).</a:t>
              </a:r>
              <a:endParaRPr/>
            </a:p>
          </p:txBody>
        </p:sp>
        <p:sp>
          <p:nvSpPr>
            <p:cNvPr id="115" name="Google Shape;115;p16"/>
            <p:cNvSpPr txBox="1"/>
            <p:nvPr/>
          </p:nvSpPr>
          <p:spPr>
            <a:xfrm>
              <a:off x="1000125" y="3415754"/>
              <a:ext cx="485775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Play Bow: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Front elbows down, bottom up. This means "Let's play!"</a:t>
              </a:r>
              <a:endParaRPr/>
            </a:p>
          </p:txBody>
        </p:sp>
        <p:sp>
          <p:nvSpPr>
            <p:cNvPr id="116" name="Google Shape;116;p16"/>
            <p:cNvSpPr txBox="1"/>
            <p:nvPr/>
          </p:nvSpPr>
          <p:spPr>
            <a:xfrm>
              <a:off x="1000125" y="4246215"/>
              <a:ext cx="485775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Relaxed Mouth: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Mouth slightly open, tongue might be out.</a:t>
              </a:r>
              <a:endParaRPr/>
            </a:p>
          </p:txBody>
        </p:sp>
        <p:sp>
          <p:nvSpPr>
            <p:cNvPr id="117" name="Google Shape;117;p16"/>
            <p:cNvSpPr txBox="1"/>
            <p:nvPr/>
          </p:nvSpPr>
          <p:spPr>
            <a:xfrm>
              <a:off x="1000125" y="5076676"/>
              <a:ext cx="485775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Soft Eyes: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Eyes look normal, not staring hard.</a:t>
              </a:r>
              <a:endParaRPr/>
            </a:p>
          </p:txBody>
        </p:sp>
        <p:pic>
          <p:nvPicPr>
            <p:cNvPr id="120" name="Google Shape;120;p16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2585293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6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341575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6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424621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6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5076676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" name="Google Shape;124;p16" title="ncs-logo-transpar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09647" y="866775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9875" y="1704975"/>
            <a:ext cx="519112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3250" y="2409825"/>
            <a:ext cx="4273550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1047750" y="866775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When to Stay Away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51F651-8EE0-4488-532D-785C4D964656}"/>
              </a:ext>
            </a:extLst>
          </p:cNvPr>
          <p:cNvGrpSpPr/>
          <p:nvPr/>
        </p:nvGrpSpPr>
        <p:grpSpPr>
          <a:xfrm>
            <a:off x="965200" y="2409825"/>
            <a:ext cx="5762625" cy="3647440"/>
            <a:chOff x="381000" y="1930400"/>
            <a:chExt cx="5762625" cy="3647440"/>
          </a:xfrm>
        </p:grpSpPr>
        <p:pic>
          <p:nvPicPr>
            <p:cNvPr id="130" name="Google Shape;130;p17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1000" y="1930400"/>
              <a:ext cx="5762625" cy="3647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7"/>
            <p:cNvSpPr txBox="1"/>
            <p:nvPr/>
          </p:nvSpPr>
          <p:spPr>
            <a:xfrm>
              <a:off x="666750" y="2173783"/>
              <a:ext cx="5450681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Warning Signs (I need space!):</a:t>
              </a:r>
              <a:endParaRPr dirty="0"/>
            </a:p>
          </p:txBody>
        </p:sp>
        <p:sp>
          <p:nvSpPr>
            <p:cNvPr id="133" name="Google Shape;133;p17"/>
            <p:cNvSpPr txBox="1"/>
            <p:nvPr/>
          </p:nvSpPr>
          <p:spPr>
            <a:xfrm>
              <a:off x="1000125" y="2650033"/>
              <a:ext cx="485775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Whale Eye: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Showing the whites of their eyes.</a:t>
              </a:r>
              <a:endParaRPr/>
            </a:p>
          </p:txBody>
        </p:sp>
        <p:sp>
          <p:nvSpPr>
            <p:cNvPr id="134" name="Google Shape;134;p17"/>
            <p:cNvSpPr txBox="1"/>
            <p:nvPr/>
          </p:nvSpPr>
          <p:spPr>
            <a:xfrm>
              <a:off x="1000125" y="3160514"/>
              <a:ext cx="485775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Lip Licking: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Licking lips when no food is nearby.</a:t>
              </a:r>
              <a:endParaRPr/>
            </a:p>
          </p:txBody>
        </p:sp>
        <p:sp>
          <p:nvSpPr>
            <p:cNvPr id="135" name="Google Shape;135;p17"/>
            <p:cNvSpPr txBox="1"/>
            <p:nvPr/>
          </p:nvSpPr>
          <p:spPr>
            <a:xfrm>
              <a:off x="1000125" y="3670994"/>
              <a:ext cx="485775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Yawning:</a:t>
              </a: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A big yawn when they are not tired (means stress).</a:t>
              </a:r>
              <a:endParaRPr dirty="0"/>
            </a:p>
          </p:txBody>
        </p:sp>
        <p:sp>
          <p:nvSpPr>
            <p:cNvPr id="136" name="Google Shape;136;p17"/>
            <p:cNvSpPr txBox="1"/>
            <p:nvPr/>
          </p:nvSpPr>
          <p:spPr>
            <a:xfrm>
              <a:off x="1000125" y="4501455"/>
              <a:ext cx="485775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Rigid Body: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Standing very stiff and still.</a:t>
              </a:r>
              <a:endParaRPr/>
            </a:p>
          </p:txBody>
        </p:sp>
        <p:sp>
          <p:nvSpPr>
            <p:cNvPr id="137" name="Google Shape;137;p17"/>
            <p:cNvSpPr txBox="1"/>
            <p:nvPr/>
          </p:nvSpPr>
          <p:spPr>
            <a:xfrm>
              <a:off x="1000125" y="5011935"/>
              <a:ext cx="485775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Growling: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A clear warning to back off.</a:t>
              </a:r>
              <a:endParaRPr/>
            </a:p>
          </p:txBody>
        </p:sp>
        <p:pic>
          <p:nvPicPr>
            <p:cNvPr id="140" name="Google Shape;140;p17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6750" y="2650033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7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6750" y="316051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7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6750" y="367099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7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6750" y="450145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7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6750" y="501193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5" name="Google Shape;145;p17" title="ncs-logo-transparen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96500" y="866775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704975"/>
            <a:ext cx="547687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125" y="2277804"/>
            <a:ext cx="4437222" cy="363519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926110" y="845939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The Golden Rule: ASK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9B3E7D-E60C-BE89-B328-2D0CB71BA8EA}"/>
              </a:ext>
            </a:extLst>
          </p:cNvPr>
          <p:cNvGrpSpPr/>
          <p:nvPr/>
        </p:nvGrpSpPr>
        <p:grpSpPr>
          <a:xfrm>
            <a:off x="1021080" y="2274749"/>
            <a:ext cx="5476875" cy="3729632"/>
            <a:chOff x="381000" y="1983283"/>
            <a:chExt cx="5476875" cy="3729632"/>
          </a:xfrm>
        </p:grpSpPr>
        <p:pic>
          <p:nvPicPr>
            <p:cNvPr id="151" name="Google Shape;151;p18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1000" y="1983283"/>
              <a:ext cx="5476875" cy="3729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8"/>
            <p:cNvSpPr txBox="1"/>
            <p:nvPr/>
          </p:nvSpPr>
          <p:spPr>
            <a:xfrm>
              <a:off x="762000" y="2364283"/>
              <a:ext cx="4950618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Comfortaa"/>
                  <a:ea typeface="Comfortaa"/>
                  <a:cs typeface="Comfortaa"/>
                  <a:sym typeface="Comfortaa"/>
                </a:rPr>
                <a:t>The 3 Steps:</a:t>
              </a:r>
              <a:endParaRPr/>
            </a:p>
          </p:txBody>
        </p:sp>
        <p:sp>
          <p:nvSpPr>
            <p:cNvPr id="155" name="Google Shape;155;p18"/>
            <p:cNvSpPr txBox="1"/>
            <p:nvPr/>
          </p:nvSpPr>
          <p:spPr>
            <a:xfrm>
              <a:off x="1095375" y="2840533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1. ASK:</a:t>
              </a:r>
              <a:r>
                <a:rPr lang="en-US" sz="1800" b="0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Always ask the owner: "May I pet your dog?"</a:t>
              </a:r>
              <a:endParaRPr dirty="0"/>
            </a:p>
          </p:txBody>
        </p:sp>
        <p:sp>
          <p:nvSpPr>
            <p:cNvPr id="156" name="Google Shape;156;p18"/>
            <p:cNvSpPr txBox="1"/>
            <p:nvPr/>
          </p:nvSpPr>
          <p:spPr>
            <a:xfrm>
              <a:off x="1095375" y="3670994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2. WAIT: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Let the dog sniff your closed fist. If they pull away, stop.</a:t>
              </a:r>
              <a:endParaRPr/>
            </a:p>
          </p:txBody>
        </p:sp>
        <p:sp>
          <p:nvSpPr>
            <p:cNvPr id="157" name="Google Shape;157;p18"/>
            <p:cNvSpPr txBox="1"/>
            <p:nvPr/>
          </p:nvSpPr>
          <p:spPr>
            <a:xfrm>
              <a:off x="1095375" y="4501455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3. PET: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If the dog is happy, pet gently on the side or back. Never pat the top of the head!</a:t>
              </a:r>
              <a:endParaRPr/>
            </a:p>
          </p:txBody>
        </p:sp>
        <p:pic>
          <p:nvPicPr>
            <p:cNvPr id="159" name="Google Shape;159;p18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2840533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Google Shape;160;p18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367099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8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450145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2" name="Google Shape;162;p18" title="ncs-logo-transparen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35590" y="866775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2103121"/>
            <a:ext cx="4803140" cy="3925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CB75B6C-7EDB-E354-E453-20E5B4ED4B78}"/>
              </a:ext>
            </a:extLst>
          </p:cNvPr>
          <p:cNvGrpSpPr/>
          <p:nvPr/>
        </p:nvGrpSpPr>
        <p:grpSpPr>
          <a:xfrm>
            <a:off x="1102360" y="2357120"/>
            <a:ext cx="5524500" cy="3342640"/>
            <a:chOff x="381000" y="2062480"/>
            <a:chExt cx="5524500" cy="3342640"/>
          </a:xfrm>
        </p:grpSpPr>
        <p:pic>
          <p:nvPicPr>
            <p:cNvPr id="168" name="Google Shape;168;p19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2062480"/>
              <a:ext cx="4762500" cy="33426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19"/>
            <p:cNvSpPr txBox="1"/>
            <p:nvPr/>
          </p:nvSpPr>
          <p:spPr>
            <a:xfrm>
              <a:off x="762001" y="2497633"/>
              <a:ext cx="42468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FFFFFF"/>
                  </a:solidFill>
                  <a:latin typeface="Comfortaa"/>
                  <a:ea typeface="Comfortaa"/>
                  <a:cs typeface="Comfortaa"/>
                  <a:sym typeface="Comfortaa"/>
                </a:rPr>
                <a:t>Never touch a dog when:</a:t>
              </a:r>
              <a:endParaRPr dirty="0"/>
            </a:p>
          </p:txBody>
        </p:sp>
        <p:sp>
          <p:nvSpPr>
            <p:cNvPr id="171" name="Google Shape;171;p19"/>
            <p:cNvSpPr txBox="1"/>
            <p:nvPr/>
          </p:nvSpPr>
          <p:spPr>
            <a:xfrm>
              <a:off x="1066800" y="3124378"/>
              <a:ext cx="762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•</a:t>
              </a:r>
              <a:endParaRPr/>
            </a:p>
          </p:txBody>
        </p:sp>
        <p:sp>
          <p:nvSpPr>
            <p:cNvPr id="172" name="Google Shape;172;p19"/>
            <p:cNvSpPr txBox="1"/>
            <p:nvPr/>
          </p:nvSpPr>
          <p:spPr>
            <a:xfrm>
              <a:off x="1143000" y="3126283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They are 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eating</a:t>
              </a:r>
              <a:r>
                <a:rPr lang="en-US" sz="1800" b="0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or drinking.</a:t>
              </a:r>
              <a:endParaRPr dirty="0"/>
            </a:p>
          </p:txBody>
        </p:sp>
        <p:sp>
          <p:nvSpPr>
            <p:cNvPr id="173" name="Google Shape;173;p19"/>
            <p:cNvSpPr txBox="1"/>
            <p:nvPr/>
          </p:nvSpPr>
          <p:spPr>
            <a:xfrm>
              <a:off x="1066800" y="3444359"/>
              <a:ext cx="762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•</a:t>
              </a:r>
              <a:endParaRPr/>
            </a:p>
          </p:txBody>
        </p:sp>
        <p:sp>
          <p:nvSpPr>
            <p:cNvPr id="174" name="Google Shape;174;p19"/>
            <p:cNvSpPr txBox="1"/>
            <p:nvPr/>
          </p:nvSpPr>
          <p:spPr>
            <a:xfrm>
              <a:off x="1143000" y="3446264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They are </a:t>
              </a:r>
              <a:r>
                <a:rPr lang="en-US" sz="1800" b="1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sleeping</a:t>
              </a:r>
              <a:r>
                <a:rPr lang="en-US" sz="1800" b="0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.</a:t>
              </a:r>
              <a:endParaRPr dirty="0"/>
            </a:p>
          </p:txBody>
        </p:sp>
        <p:sp>
          <p:nvSpPr>
            <p:cNvPr id="175" name="Google Shape;175;p19"/>
            <p:cNvSpPr txBox="1"/>
            <p:nvPr/>
          </p:nvSpPr>
          <p:spPr>
            <a:xfrm>
              <a:off x="1066800" y="3764339"/>
              <a:ext cx="762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•</a:t>
              </a:r>
              <a:endParaRPr/>
            </a:p>
          </p:txBody>
        </p:sp>
        <p:sp>
          <p:nvSpPr>
            <p:cNvPr id="176" name="Google Shape;176;p19"/>
            <p:cNvSpPr txBox="1"/>
            <p:nvPr/>
          </p:nvSpPr>
          <p:spPr>
            <a:xfrm>
              <a:off x="1143000" y="3766244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They are caring for 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puppies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.</a:t>
              </a:r>
              <a:endParaRPr/>
            </a:p>
          </p:txBody>
        </p:sp>
        <p:sp>
          <p:nvSpPr>
            <p:cNvPr id="177" name="Google Shape;177;p19"/>
            <p:cNvSpPr txBox="1"/>
            <p:nvPr/>
          </p:nvSpPr>
          <p:spPr>
            <a:xfrm>
              <a:off x="1066800" y="4084320"/>
              <a:ext cx="762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•</a:t>
              </a:r>
              <a:endParaRPr/>
            </a:p>
          </p:txBody>
        </p:sp>
        <p:sp>
          <p:nvSpPr>
            <p:cNvPr id="178" name="Google Shape;178;p19"/>
            <p:cNvSpPr txBox="1"/>
            <p:nvPr/>
          </p:nvSpPr>
          <p:spPr>
            <a:xfrm>
              <a:off x="1143000" y="4086225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They are behind a 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fence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or in a car.</a:t>
              </a:r>
              <a:endParaRPr/>
            </a:p>
          </p:txBody>
        </p:sp>
        <p:sp>
          <p:nvSpPr>
            <p:cNvPr id="179" name="Google Shape;179;p19"/>
            <p:cNvSpPr txBox="1"/>
            <p:nvPr/>
          </p:nvSpPr>
          <p:spPr>
            <a:xfrm>
              <a:off x="1066800" y="4404300"/>
              <a:ext cx="762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•</a:t>
              </a:r>
              <a:endParaRPr/>
            </a:p>
          </p:txBody>
        </p:sp>
        <p:sp>
          <p:nvSpPr>
            <p:cNvPr id="180" name="Google Shape;180;p19"/>
            <p:cNvSpPr txBox="1"/>
            <p:nvPr/>
          </p:nvSpPr>
          <p:spPr>
            <a:xfrm>
              <a:off x="1143000" y="4406205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They are 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injured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or sick.</a:t>
              </a:r>
              <a:endParaRPr/>
            </a:p>
          </p:txBody>
        </p:sp>
        <p:sp>
          <p:nvSpPr>
            <p:cNvPr id="181" name="Google Shape;181;p19"/>
            <p:cNvSpPr txBox="1"/>
            <p:nvPr/>
          </p:nvSpPr>
          <p:spPr>
            <a:xfrm>
              <a:off x="1066800" y="4724280"/>
              <a:ext cx="762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•</a:t>
              </a:r>
              <a:endParaRPr/>
            </a:p>
          </p:txBody>
        </p:sp>
        <p:sp>
          <p:nvSpPr>
            <p:cNvPr id="182" name="Google Shape;182;p19"/>
            <p:cNvSpPr txBox="1"/>
            <p:nvPr/>
          </p:nvSpPr>
          <p:spPr>
            <a:xfrm>
              <a:off x="1143000" y="4726185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There is 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no owner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around.</a:t>
              </a:r>
              <a:endParaRPr/>
            </a:p>
          </p:txBody>
        </p:sp>
      </p:grpSp>
      <p:sp>
        <p:nvSpPr>
          <p:cNvPr id="183" name="Google Shape;183;p19"/>
          <p:cNvSpPr txBox="1"/>
          <p:nvPr/>
        </p:nvSpPr>
        <p:spPr>
          <a:xfrm>
            <a:off x="929640" y="934958"/>
            <a:ext cx="640588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Do Not Disturb!</a:t>
            </a:r>
            <a:endParaRPr/>
          </a:p>
        </p:txBody>
      </p:sp>
      <p:pic>
        <p:nvPicPr>
          <p:cNvPr id="184" name="Google Shape;184;p19" title="ncs-logo-transparen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74175" y="934958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/>
        </p:nvSpPr>
        <p:spPr>
          <a:xfrm>
            <a:off x="825500" y="815340"/>
            <a:ext cx="5550693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Be a Tree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B6C418-3DD5-EF8F-AC01-B67DCFCD0818}"/>
              </a:ext>
            </a:extLst>
          </p:cNvPr>
          <p:cNvGrpSpPr/>
          <p:nvPr/>
        </p:nvGrpSpPr>
        <p:grpSpPr>
          <a:xfrm>
            <a:off x="1160299" y="2612221"/>
            <a:ext cx="5450681" cy="3076277"/>
            <a:chOff x="619125" y="2195661"/>
            <a:chExt cx="5450681" cy="3076277"/>
          </a:xfrm>
        </p:grpSpPr>
        <p:sp>
          <p:nvSpPr>
            <p:cNvPr id="192" name="Google Shape;192;p20"/>
            <p:cNvSpPr txBox="1"/>
            <p:nvPr/>
          </p:nvSpPr>
          <p:spPr>
            <a:xfrm>
              <a:off x="619125" y="2195661"/>
              <a:ext cx="5450681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If a loose dog approaches:</a:t>
              </a:r>
              <a:endParaRPr/>
            </a:p>
          </p:txBody>
        </p:sp>
        <p:sp>
          <p:nvSpPr>
            <p:cNvPr id="193" name="Google Shape;193;p20"/>
            <p:cNvSpPr txBox="1"/>
            <p:nvPr/>
          </p:nvSpPr>
          <p:spPr>
            <a:xfrm>
              <a:off x="619125" y="2757636"/>
              <a:ext cx="5191125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1. STOP:</a:t>
              </a: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Stand very still.</a:t>
              </a:r>
              <a:endParaRPr dirty="0"/>
            </a:p>
          </p:txBody>
        </p:sp>
        <p:sp>
          <p:nvSpPr>
            <p:cNvPr id="194" name="Google Shape;194;p20"/>
            <p:cNvSpPr txBox="1"/>
            <p:nvPr/>
          </p:nvSpPr>
          <p:spPr>
            <a:xfrm>
              <a:off x="619125" y="3306216"/>
              <a:ext cx="5191125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2. FOLD BRANCHES:</a:t>
              </a: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Clasp your hands in front of you.</a:t>
              </a:r>
              <a:endParaRPr dirty="0"/>
            </a:p>
          </p:txBody>
        </p:sp>
        <p:sp>
          <p:nvSpPr>
            <p:cNvPr id="195" name="Google Shape;195;p20"/>
            <p:cNvSpPr txBox="1"/>
            <p:nvPr/>
          </p:nvSpPr>
          <p:spPr>
            <a:xfrm>
              <a:off x="619125" y="3854797"/>
              <a:ext cx="5191125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3. WATCH ROOTS:</a:t>
              </a: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Look at your feet (avoid eye contact).</a:t>
              </a:r>
              <a:endParaRPr dirty="0"/>
            </a:p>
          </p:txBody>
        </p:sp>
        <p:sp>
          <p:nvSpPr>
            <p:cNvPr id="196" name="Google Shape;196;p20"/>
            <p:cNvSpPr txBox="1"/>
            <p:nvPr/>
          </p:nvSpPr>
          <p:spPr>
            <a:xfrm>
              <a:off x="619125" y="4403377"/>
              <a:ext cx="5191125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4. BREATHE:</a:t>
              </a: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Count to yourself until the dog goes away.</a:t>
              </a:r>
              <a:endParaRPr dirty="0"/>
            </a:p>
          </p:txBody>
        </p:sp>
        <p:sp>
          <p:nvSpPr>
            <p:cNvPr id="197" name="Google Shape;197;p20"/>
            <p:cNvSpPr txBox="1"/>
            <p:nvPr/>
          </p:nvSpPr>
          <p:spPr>
            <a:xfrm>
              <a:off x="619125" y="4951958"/>
              <a:ext cx="5191125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1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Boring trees are not fun to chase!</a:t>
              </a:r>
              <a:endParaRPr/>
            </a:p>
          </p:txBody>
        </p:sp>
      </p:grpSp>
      <p:pic>
        <p:nvPicPr>
          <p:cNvPr id="198" name="Google Shape;198;p20" title="ncs-logo-transpa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6127" y="189299"/>
            <a:ext cx="1730300" cy="135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A88217-03DD-9D16-9D14-56E0A31F8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787" y="1087561"/>
            <a:ext cx="3208820" cy="48132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704975"/>
            <a:ext cx="54768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 txBox="1"/>
          <p:nvPr/>
        </p:nvSpPr>
        <p:spPr>
          <a:xfrm>
            <a:off x="990600" y="775693"/>
            <a:ext cx="293116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Be a Rock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B3E80-4B61-D51B-0124-B733B8A193CD}"/>
              </a:ext>
            </a:extLst>
          </p:cNvPr>
          <p:cNvGrpSpPr/>
          <p:nvPr/>
        </p:nvGrpSpPr>
        <p:grpSpPr>
          <a:xfrm>
            <a:off x="885825" y="1704975"/>
            <a:ext cx="5476875" cy="4377332"/>
            <a:chOff x="381000" y="1659433"/>
            <a:chExt cx="5476875" cy="4377332"/>
          </a:xfrm>
        </p:grpSpPr>
        <p:pic>
          <p:nvPicPr>
            <p:cNvPr id="204" name="Google Shape;204;p21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1659433"/>
              <a:ext cx="5476875" cy="43773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21"/>
            <p:cNvSpPr txBox="1"/>
            <p:nvPr/>
          </p:nvSpPr>
          <p:spPr>
            <a:xfrm>
              <a:off x="762000" y="2040433"/>
              <a:ext cx="4950618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If you are knocked down:</a:t>
              </a:r>
              <a:endParaRPr/>
            </a:p>
          </p:txBody>
        </p:sp>
        <p:sp>
          <p:nvSpPr>
            <p:cNvPr id="207" name="Google Shape;207;p21"/>
            <p:cNvSpPr txBox="1"/>
            <p:nvPr/>
          </p:nvSpPr>
          <p:spPr>
            <a:xfrm>
              <a:off x="762000" y="2745283"/>
              <a:ext cx="4714875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If a dog jumps on you or knocks you over, protect yourself by becoming a rock.</a:t>
              </a:r>
              <a:endParaRPr dirty="0"/>
            </a:p>
          </p:txBody>
        </p:sp>
        <p:sp>
          <p:nvSpPr>
            <p:cNvPr id="209" name="Google Shape;209;p21"/>
            <p:cNvSpPr txBox="1"/>
            <p:nvPr/>
          </p:nvSpPr>
          <p:spPr>
            <a:xfrm>
              <a:off x="1095375" y="3613844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Curl up into a tight ball on your knees.</a:t>
              </a:r>
              <a:endParaRPr dirty="0"/>
            </a:p>
          </p:txBody>
        </p:sp>
        <p:sp>
          <p:nvSpPr>
            <p:cNvPr id="210" name="Google Shape;210;p21"/>
            <p:cNvSpPr txBox="1"/>
            <p:nvPr/>
          </p:nvSpPr>
          <p:spPr>
            <a:xfrm>
              <a:off x="1095375" y="4124325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Cover your head and ears with your hands.</a:t>
              </a:r>
              <a:endParaRPr dirty="0"/>
            </a:p>
          </p:txBody>
        </p:sp>
        <p:sp>
          <p:nvSpPr>
            <p:cNvPr id="211" name="Google Shape;211;p21"/>
            <p:cNvSpPr txBox="1"/>
            <p:nvPr/>
          </p:nvSpPr>
          <p:spPr>
            <a:xfrm>
              <a:off x="1095375" y="4634805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Stay completely still and quiet.</a:t>
              </a:r>
              <a:endParaRPr dirty="0"/>
            </a:p>
          </p:txBody>
        </p:sp>
        <p:sp>
          <p:nvSpPr>
            <p:cNvPr id="212" name="Google Shape;212;p21"/>
            <p:cNvSpPr txBox="1"/>
            <p:nvPr/>
          </p:nvSpPr>
          <p:spPr>
            <a:xfrm>
              <a:off x="1095375" y="5145285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Wait for help to arrive.</a:t>
              </a:r>
              <a:endParaRPr dirty="0"/>
            </a:p>
          </p:txBody>
        </p:sp>
        <p:pic>
          <p:nvPicPr>
            <p:cNvPr id="214" name="Google Shape;214;p21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361384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21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412432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21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463480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21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514528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8" name="Google Shape;218;p21" title="ncs-logo-transpar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71100" y="894962"/>
            <a:ext cx="1730300" cy="135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97322C-EEFE-DD77-54AF-D1431787CE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943" y="2673559"/>
            <a:ext cx="4008457" cy="29926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2" title="dog2.jpg"/>
          <p:cNvPicPr preferRelativeResize="0"/>
          <p:nvPr/>
        </p:nvPicPr>
        <p:blipFill rotWithShape="1">
          <a:blip r:embed="rId3">
            <a:alphaModFix/>
          </a:blip>
          <a:srcRect l="14188" r="14188"/>
          <a:stretch/>
        </p:blipFill>
        <p:spPr>
          <a:xfrm>
            <a:off x="6771005" y="2575438"/>
            <a:ext cx="4465955" cy="29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2"/>
          <p:cNvSpPr txBox="1"/>
          <p:nvPr/>
        </p:nvSpPr>
        <p:spPr>
          <a:xfrm>
            <a:off x="787400" y="771920"/>
            <a:ext cx="62433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Stray Dog Safety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08B147-C192-743C-461D-18A213834099}"/>
              </a:ext>
            </a:extLst>
          </p:cNvPr>
          <p:cNvGrpSpPr/>
          <p:nvPr/>
        </p:nvGrpSpPr>
        <p:grpSpPr>
          <a:xfrm>
            <a:off x="955040" y="1619646"/>
            <a:ext cx="5476875" cy="4560093"/>
            <a:chOff x="381000" y="1568053"/>
            <a:chExt cx="5476875" cy="4560093"/>
          </a:xfrm>
        </p:grpSpPr>
        <p:pic>
          <p:nvPicPr>
            <p:cNvPr id="224" name="Google Shape;224;p22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1568053"/>
              <a:ext cx="5476875" cy="45600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22"/>
            <p:cNvSpPr txBox="1"/>
            <p:nvPr/>
          </p:nvSpPr>
          <p:spPr>
            <a:xfrm>
              <a:off x="762000" y="1949053"/>
              <a:ext cx="4950618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Street Smart Rules:</a:t>
              </a:r>
              <a:endParaRPr/>
            </a:p>
          </p:txBody>
        </p:sp>
        <p:sp>
          <p:nvSpPr>
            <p:cNvPr id="228" name="Google Shape;228;p22"/>
            <p:cNvSpPr txBox="1"/>
            <p:nvPr/>
          </p:nvSpPr>
          <p:spPr>
            <a:xfrm>
              <a:off x="1095375" y="2425303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Never Run: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Running triggers a dog's chase instinct. Walk slowly.</a:t>
              </a:r>
              <a:endParaRPr/>
            </a:p>
          </p:txBody>
        </p:sp>
        <p:sp>
          <p:nvSpPr>
            <p:cNvPr id="229" name="Google Shape;229;p22"/>
            <p:cNvSpPr txBox="1"/>
            <p:nvPr/>
          </p:nvSpPr>
          <p:spPr>
            <a:xfrm>
              <a:off x="1095375" y="3255764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No Eye Contact:</a:t>
              </a: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Staring is a challenge. Look away.</a:t>
              </a:r>
              <a:endParaRPr dirty="0"/>
            </a:p>
          </p:txBody>
        </p:sp>
        <p:sp>
          <p:nvSpPr>
            <p:cNvPr id="230" name="Google Shape;230;p22"/>
            <p:cNvSpPr txBox="1"/>
            <p:nvPr/>
          </p:nvSpPr>
          <p:spPr>
            <a:xfrm>
              <a:off x="1095375" y="4086225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Avoid Packs: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Stay away from groups of street dogs.</a:t>
              </a:r>
              <a:endParaRPr/>
            </a:p>
          </p:txBody>
        </p:sp>
        <p:sp>
          <p:nvSpPr>
            <p:cNvPr id="231" name="Google Shape;231;p22"/>
            <p:cNvSpPr txBox="1"/>
            <p:nvPr/>
          </p:nvSpPr>
          <p:spPr>
            <a:xfrm>
              <a:off x="1095375" y="4916685"/>
              <a:ext cx="4381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Don't Feed:</a:t>
              </a: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 Do not try to feed stray dogs by hand.</a:t>
              </a:r>
              <a:endParaRPr/>
            </a:p>
          </p:txBody>
        </p:sp>
        <p:pic>
          <p:nvPicPr>
            <p:cNvPr id="233" name="Google Shape;233;p22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2425303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22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325576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22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408622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2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2000" y="491668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7" name="Google Shape;237;p22" title="ncs-logo-transpar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99295" y="940796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125" y="2377529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 txBox="1"/>
          <p:nvPr/>
        </p:nvSpPr>
        <p:spPr>
          <a:xfrm>
            <a:off x="2767192" y="2606115"/>
            <a:ext cx="34608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1. Wash your would</a:t>
            </a:r>
            <a:endParaRPr dirty="0"/>
          </a:p>
        </p:txBody>
      </p:sp>
      <p:sp>
        <p:nvSpPr>
          <p:cNvPr id="250" name="Google Shape;250;p23"/>
          <p:cNvSpPr txBox="1"/>
          <p:nvPr/>
        </p:nvSpPr>
        <p:spPr>
          <a:xfrm>
            <a:off x="4977590" y="3835066"/>
            <a:ext cx="27802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2. Tell an adult</a:t>
            </a:r>
            <a:endParaRPr dirty="0"/>
          </a:p>
        </p:txBody>
      </p:sp>
      <p:sp>
        <p:nvSpPr>
          <p:cNvPr id="253" name="Google Shape;253;p23"/>
          <p:cNvSpPr txBox="1"/>
          <p:nvPr/>
        </p:nvSpPr>
        <p:spPr>
          <a:xfrm>
            <a:off x="8004514" y="5022491"/>
            <a:ext cx="273352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3. Visit a Doctor </a:t>
            </a:r>
            <a:endParaRPr dirty="0"/>
          </a:p>
        </p:txBody>
      </p:sp>
      <p:pic>
        <p:nvPicPr>
          <p:cNvPr id="255" name="Google Shape;255;p23" title="wash.jpg"/>
          <p:cNvPicPr preferRelativeResize="0"/>
          <p:nvPr/>
        </p:nvPicPr>
        <p:blipFill rotWithShape="1">
          <a:blip r:embed="rId4">
            <a:alphaModFix/>
          </a:blip>
          <a:srcRect l="16666" r="16666"/>
          <a:stretch/>
        </p:blipFill>
        <p:spPr>
          <a:xfrm>
            <a:off x="1762125" y="2377525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 title="tell.png"/>
          <p:cNvPicPr preferRelativeResize="0"/>
          <p:nvPr/>
        </p:nvPicPr>
        <p:blipFill rotWithShape="1">
          <a:blip r:embed="rId5">
            <a:alphaModFix/>
          </a:blip>
          <a:srcRect l="16666" r="16666"/>
          <a:stretch/>
        </p:blipFill>
        <p:spPr>
          <a:xfrm>
            <a:off x="4017640" y="3724424"/>
            <a:ext cx="959950" cy="95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3" title="doctor.png"/>
          <p:cNvPicPr preferRelativeResize="0"/>
          <p:nvPr/>
        </p:nvPicPr>
        <p:blipFill rotWithShape="1">
          <a:blip r:embed="rId6">
            <a:alphaModFix/>
          </a:blip>
          <a:srcRect l="20668" r="20662"/>
          <a:stretch/>
        </p:blipFill>
        <p:spPr>
          <a:xfrm>
            <a:off x="6997374" y="4684373"/>
            <a:ext cx="920099" cy="104556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3"/>
          <p:cNvSpPr txBox="1"/>
          <p:nvPr/>
        </p:nvSpPr>
        <p:spPr>
          <a:xfrm>
            <a:off x="856861" y="889438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If You Get Bitten</a:t>
            </a:r>
            <a:endParaRPr dirty="0"/>
          </a:p>
        </p:txBody>
      </p:sp>
      <p:pic>
        <p:nvPicPr>
          <p:cNvPr id="259" name="Google Shape;259;p23" title="ncs-logo-transparen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71274" y="978044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7220" y="1463129"/>
            <a:ext cx="5143500" cy="428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774E4D5-DF14-C73A-F13B-BD115595933F}"/>
              </a:ext>
            </a:extLst>
          </p:cNvPr>
          <p:cNvGrpSpPr/>
          <p:nvPr/>
        </p:nvGrpSpPr>
        <p:grpSpPr>
          <a:xfrm>
            <a:off x="1148080" y="2082711"/>
            <a:ext cx="5689921" cy="3312160"/>
            <a:chOff x="762000" y="2092961"/>
            <a:chExt cx="5689921" cy="3312160"/>
          </a:xfrm>
        </p:grpSpPr>
        <p:pic>
          <p:nvPicPr>
            <p:cNvPr id="98" name="Google Shape;98;p15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62000" y="2092961"/>
              <a:ext cx="5432746" cy="3312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5"/>
            <p:cNvSpPr txBox="1"/>
            <p:nvPr/>
          </p:nvSpPr>
          <p:spPr>
            <a:xfrm>
              <a:off x="1051246" y="2497633"/>
              <a:ext cx="5400675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Wash Immediately!</a:t>
              </a:r>
              <a:endParaRPr dirty="0"/>
            </a:p>
          </p:txBody>
        </p:sp>
        <p:sp>
          <p:nvSpPr>
            <p:cNvPr id="101" name="Google Shape;101;p15"/>
            <p:cNvSpPr txBox="1"/>
            <p:nvPr/>
          </p:nvSpPr>
          <p:spPr>
            <a:xfrm>
              <a:off x="1432246" y="3126283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This is the most critical step.</a:t>
              </a:r>
              <a:endParaRPr/>
            </a:p>
          </p:txBody>
        </p:sp>
        <p:sp>
          <p:nvSpPr>
            <p:cNvPr id="102" name="Google Shape;102;p15"/>
            <p:cNvSpPr txBox="1"/>
            <p:nvPr/>
          </p:nvSpPr>
          <p:spPr>
            <a:xfrm>
              <a:off x="1432246" y="3446264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1. Use soap and running water.</a:t>
              </a:r>
              <a:endParaRPr dirty="0"/>
            </a:p>
          </p:txBody>
        </p:sp>
        <p:sp>
          <p:nvSpPr>
            <p:cNvPr id="103" name="Google Shape;103;p15"/>
            <p:cNvSpPr txBox="1"/>
            <p:nvPr/>
          </p:nvSpPr>
          <p:spPr>
            <a:xfrm>
              <a:off x="1432246" y="3766244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2. Wash the wound for at least </a:t>
              </a:r>
              <a:r>
                <a:rPr lang="en-US" sz="1800" b="1" i="0" u="none" strike="noStrike" cap="none" dirty="0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15 minutes</a:t>
              </a:r>
              <a:r>
                <a:rPr lang="en-US" sz="1800" b="0" i="0" u="none" strike="noStrike" cap="none" dirty="0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.</a:t>
              </a:r>
              <a:endParaRPr dirty="0"/>
            </a:p>
          </p:txBody>
        </p:sp>
        <p:sp>
          <p:nvSpPr>
            <p:cNvPr id="104" name="Google Shape;104;p15"/>
            <p:cNvSpPr txBox="1"/>
            <p:nvPr/>
          </p:nvSpPr>
          <p:spPr>
            <a:xfrm>
              <a:off x="1432246" y="4086225"/>
              <a:ext cx="4762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3. This washes away the saliva that carries viruses.</a:t>
              </a:r>
              <a:endParaRPr/>
            </a:p>
          </p:txBody>
        </p:sp>
        <p:sp>
          <p:nvSpPr>
            <p:cNvPr id="105" name="Google Shape;105;p15"/>
            <p:cNvSpPr txBox="1"/>
            <p:nvPr/>
          </p:nvSpPr>
          <p:spPr>
            <a:xfrm>
              <a:off x="1432246" y="4406205"/>
              <a:ext cx="4762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1E293B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4. Apply an antiseptic like Betadine or alcohol afterwards.</a:t>
              </a:r>
              <a:endParaRPr/>
            </a:p>
          </p:txBody>
        </p:sp>
      </p:grpSp>
      <p:sp>
        <p:nvSpPr>
          <p:cNvPr id="106" name="Google Shape;106;p15"/>
          <p:cNvSpPr txBox="1"/>
          <p:nvPr/>
        </p:nvSpPr>
        <p:spPr>
          <a:xfrm>
            <a:off x="762000" y="800099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Step 1: The 15-Minute Rule</a:t>
            </a:r>
            <a:endParaRPr dirty="0"/>
          </a:p>
        </p:txBody>
      </p:sp>
      <p:pic>
        <p:nvPicPr>
          <p:cNvPr id="107" name="Google Shape;107;p15" title="ncs-logo-transparen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94570" y="800099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871316"/>
            <a:ext cx="5476875" cy="3729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704975"/>
            <a:ext cx="54768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1143000" y="2252316"/>
            <a:ext cx="4950618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Control the Wound</a:t>
            </a:r>
            <a:endParaRPr dirty="0"/>
          </a:p>
        </p:txBody>
      </p:sp>
      <p:pic>
        <p:nvPicPr>
          <p:cNvPr id="116" name="Google Shape;11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9875" y="2529557"/>
            <a:ext cx="4476750" cy="333885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1476375" y="2728566"/>
            <a:ext cx="438150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Apply Pressure: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Use a clean cloth or sterile gauze pad to press gently on the wound.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1476375" y="3559027"/>
            <a:ext cx="438150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Elevate: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If the bite is on a hand or leg, raise it above the heart to slow bleeding.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1476375" y="4389488"/>
            <a:ext cx="438150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Cover: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Once bleeding slows, cover with a sterile bandage.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762000" y="743248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Step 2: Stop the Bleeding</a:t>
            </a:r>
            <a:endParaRPr dirty="0"/>
          </a:p>
        </p:txBody>
      </p:sp>
      <p:pic>
        <p:nvPicPr>
          <p:cNvPr id="121" name="Google Shape;121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3000" y="2728566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3000" y="3559027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3000" y="4389488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ncs-logo-transparen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99700" y="821487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125" y="2248817"/>
            <a:ext cx="3048000" cy="344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2278055"/>
            <a:ext cx="3048000" cy="344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8625" y="2248817"/>
            <a:ext cx="3048000" cy="344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 descr="image.png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2095500" y="1881639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1894047" y="3199971"/>
            <a:ext cx="126015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Go Now</a:t>
            </a:r>
            <a:endParaRPr dirty="0"/>
          </a:p>
        </p:txBody>
      </p:sp>
      <p:sp>
        <p:nvSpPr>
          <p:cNvPr id="135" name="Google Shape;135;p17"/>
          <p:cNvSpPr txBox="1"/>
          <p:nvPr/>
        </p:nvSpPr>
        <p:spPr>
          <a:xfrm>
            <a:off x="1233390" y="3652904"/>
            <a:ext cx="257661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1E293B"/>
                </a:solidFill>
                <a:latin typeface="Afacad Flux"/>
                <a:ea typeface="Afacad Flux"/>
                <a:cs typeface="Afacad Flux"/>
                <a:sym typeface="Afacad Flux"/>
              </a:rPr>
              <a:t>Visit a doctor or hospital immediately. Dog bites can cause serious infections deep inside the skin.</a:t>
            </a:r>
            <a:endParaRPr dirty="0"/>
          </a:p>
        </p:txBody>
      </p:sp>
      <p:pic>
        <p:nvPicPr>
          <p:cNvPr id="136" name="Google Shape;136;p17" descr="image.png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5667375" y="1881639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5435918" y="3199971"/>
            <a:ext cx="132016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Tetanus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5069632" y="3652904"/>
            <a:ext cx="2052735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1E293B"/>
                </a:solidFill>
                <a:latin typeface="Afacad Flux"/>
                <a:ea typeface="Afacad Flux"/>
                <a:cs typeface="Afacad Flux"/>
                <a:sym typeface="Afacad Flux"/>
              </a:rPr>
              <a:t>You may need a Tetanus shot if you haven't had one in the last 5-10 years.</a:t>
            </a:r>
            <a:endParaRPr dirty="0"/>
          </a:p>
        </p:txBody>
      </p:sp>
      <p:pic>
        <p:nvPicPr>
          <p:cNvPr id="139" name="Google Shape;139;p17" descr="image.png"/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9144000" y="1881639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9012555" y="3199971"/>
            <a:ext cx="112014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Rabies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8393858" y="3652904"/>
            <a:ext cx="219075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1E293B"/>
                </a:solidFill>
                <a:latin typeface="Afacad Flux"/>
                <a:ea typeface="Afacad Flux"/>
                <a:cs typeface="Afacad Flux"/>
                <a:sym typeface="Afacad Flux"/>
              </a:rPr>
              <a:t>The doctor will decide if you need the Rabies vaccine. This is a life-saving shield!</a:t>
            </a:r>
            <a:endParaRPr dirty="0"/>
          </a:p>
        </p:txBody>
      </p:sp>
      <p:pic>
        <p:nvPicPr>
          <p:cNvPr id="142" name="Google Shape;142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14575" y="2072139"/>
            <a:ext cx="4191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57875" y="2072139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34500" y="2072139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/>
          <p:nvPr/>
        </p:nvSpPr>
        <p:spPr>
          <a:xfrm>
            <a:off x="782217" y="817365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Step 3: Seek Medical Help</a:t>
            </a:r>
            <a:endParaRPr dirty="0"/>
          </a:p>
        </p:txBody>
      </p:sp>
      <p:pic>
        <p:nvPicPr>
          <p:cNvPr id="146" name="Google Shape;146;p17" title="ncs-logo-transparent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239375" y="280600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/>
          <p:nvPr/>
        </p:nvSpPr>
        <p:spPr>
          <a:xfrm>
            <a:off x="830580" y="827932"/>
            <a:ext cx="5550693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The Rabies Shield</a:t>
            </a:r>
            <a:endParaRPr dirty="0"/>
          </a:p>
        </p:txBody>
      </p:sp>
      <p:pic>
        <p:nvPicPr>
          <p:cNvPr id="153" name="Google Shape;15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3285" y="1736257"/>
            <a:ext cx="3602355" cy="399288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1242060" y="1989980"/>
            <a:ext cx="5550693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Vaccination Schedule</a:t>
            </a:r>
            <a:endParaRPr dirty="0"/>
          </a:p>
        </p:txBody>
      </p:sp>
      <p:sp>
        <p:nvSpPr>
          <p:cNvPr id="155" name="Google Shape;155;p18"/>
          <p:cNvSpPr txBox="1"/>
          <p:nvPr/>
        </p:nvSpPr>
        <p:spPr>
          <a:xfrm>
            <a:off x="1242060" y="2551955"/>
            <a:ext cx="5286375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Rabies is 100% fatal if ignored, but 100% preventable with vaccines!</a:t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1242060" y="3420516"/>
            <a:ext cx="5286375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If the doctor prescribes it, you must complete the full course.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1242060" y="4289077"/>
            <a:ext cx="5286375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Typical Schedule (days):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0 (Day of bite), 3, 7, 14, and 28.</a:t>
            </a: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1242060" y="5157638"/>
            <a:ext cx="5286375" cy="319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Never miss a dose!</a:t>
            </a:r>
            <a:endParaRPr/>
          </a:p>
        </p:txBody>
      </p:sp>
      <p:pic>
        <p:nvPicPr>
          <p:cNvPr id="159" name="Google Shape;159;p18" title="ncs-logo-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9375" y="280600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193" y="1888033"/>
            <a:ext cx="5476875" cy="392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704975"/>
            <a:ext cx="54768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/>
          <p:nvPr/>
        </p:nvSpPr>
        <p:spPr>
          <a:xfrm>
            <a:off x="1275193" y="2269033"/>
            <a:ext cx="4950618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What to ask the owner:</a:t>
            </a:r>
            <a:endParaRPr/>
          </a:p>
        </p:txBody>
      </p:sp>
      <p:pic>
        <p:nvPicPr>
          <p:cNvPr id="168" name="Google Shape;168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6811" y="2320380"/>
            <a:ext cx="4512715" cy="353169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1608568" y="2745283"/>
            <a:ext cx="4381500" cy="319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Contact Info:</a:t>
            </a:r>
            <a:r>
              <a:rPr lang="en-US" sz="1800" b="0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 Name and phone number.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1608568" y="3255764"/>
            <a:ext cx="438150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Vaccination:</a:t>
            </a:r>
            <a:r>
              <a:rPr lang="en-US" sz="1800" b="0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 Is the dog vaccinated against Rabies? Ask for proof.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1608568" y="4086225"/>
            <a:ext cx="438150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Behavior:</a:t>
            </a:r>
            <a:r>
              <a:rPr lang="en-US" sz="1800" b="0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 Was the dog provoked, or did it bite for no reason?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1608568" y="4916685"/>
            <a:ext cx="4381500" cy="319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Time:</a:t>
            </a:r>
            <a:r>
              <a:rPr lang="en-US" sz="1800" b="0" i="0" u="none" strike="noStrike" cap="none">
                <a:solidFill>
                  <a:srgbClr val="FFFFFF"/>
                </a:solidFill>
                <a:latin typeface="Afacad Flux"/>
                <a:ea typeface="Afacad Flux"/>
                <a:cs typeface="Afacad Flux"/>
                <a:sym typeface="Afacad Flux"/>
              </a:rPr>
              <a:t> Note the exact time of the incident.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809625" y="785216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Gather Information</a:t>
            </a:r>
            <a:endParaRPr dirty="0"/>
          </a:p>
        </p:txBody>
      </p:sp>
      <p:pic>
        <p:nvPicPr>
          <p:cNvPr id="174" name="Google Shape;174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75193" y="2745283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75193" y="3255764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75193" y="4086225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75193" y="4916685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06;p20" title="ncs-logo-transparent.png">
            <a:extLst>
              <a:ext uri="{FF2B5EF4-FFF2-40B4-BE49-F238E27FC236}">
                <a16:creationId xmlns:a16="http://schemas.microsoft.com/office/drawing/2014/main" id="{8531EEE7-1E6C-A27D-89C7-670106E82993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75875" y="832904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 txBox="1"/>
          <p:nvPr/>
        </p:nvSpPr>
        <p:spPr>
          <a:xfrm>
            <a:off x="762000" y="872728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The "Do" &amp; "Don't" List</a:t>
            </a:r>
            <a:endParaRPr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2B3277-B6A2-67B0-10BC-86BE88D922EF}"/>
              </a:ext>
            </a:extLst>
          </p:cNvPr>
          <p:cNvGrpSpPr/>
          <p:nvPr/>
        </p:nvGrpSpPr>
        <p:grpSpPr>
          <a:xfrm>
            <a:off x="1012032" y="2589014"/>
            <a:ext cx="5655468" cy="3470988"/>
            <a:chOff x="161925" y="2090057"/>
            <a:chExt cx="5655468" cy="3470988"/>
          </a:xfrm>
        </p:grpSpPr>
        <p:pic>
          <p:nvPicPr>
            <p:cNvPr id="183" name="Google Shape;183;p20" descr="image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1925" y="2090057"/>
              <a:ext cx="4572000" cy="34709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0"/>
            <p:cNvSpPr txBox="1"/>
            <p:nvPr/>
          </p:nvSpPr>
          <p:spPr>
            <a:xfrm>
              <a:off x="666750" y="2589014"/>
              <a:ext cx="5150643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70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Please DO:</a:t>
              </a:r>
              <a:endParaRPr/>
            </a:p>
          </p:txBody>
        </p:sp>
        <p:pic>
          <p:nvPicPr>
            <p:cNvPr id="187" name="Google Shape;187;p20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66750" y="2589014"/>
              <a:ext cx="266700" cy="3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0"/>
            <p:cNvSpPr txBox="1"/>
            <p:nvPr/>
          </p:nvSpPr>
          <p:spPr>
            <a:xfrm>
              <a:off x="1000125" y="3065264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Wash the wound immediately.</a:t>
              </a:r>
              <a:endParaRPr/>
            </a:p>
          </p:txBody>
        </p:sp>
        <p:sp>
          <p:nvSpPr>
            <p:cNvPr id="189" name="Google Shape;189;p20"/>
            <p:cNvSpPr txBox="1"/>
            <p:nvPr/>
          </p:nvSpPr>
          <p:spPr>
            <a:xfrm>
              <a:off x="1000125" y="3575744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Tell an adult right away.</a:t>
              </a:r>
              <a:endParaRPr/>
            </a:p>
          </p:txBody>
        </p:sp>
        <p:sp>
          <p:nvSpPr>
            <p:cNvPr id="190" name="Google Shape;190;p20"/>
            <p:cNvSpPr txBox="1"/>
            <p:nvPr/>
          </p:nvSpPr>
          <p:spPr>
            <a:xfrm>
              <a:off x="1000125" y="4086225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See a doctor within 24 hours.</a:t>
              </a:r>
              <a:endParaRPr dirty="0"/>
            </a:p>
          </p:txBody>
        </p:sp>
        <p:sp>
          <p:nvSpPr>
            <p:cNvPr id="191" name="Google Shape;191;p20"/>
            <p:cNvSpPr txBox="1"/>
            <p:nvPr/>
          </p:nvSpPr>
          <p:spPr>
            <a:xfrm>
              <a:off x="1000125" y="4596705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Complete all your vaccine doses.</a:t>
              </a:r>
              <a:endParaRPr/>
            </a:p>
          </p:txBody>
        </p:sp>
        <p:pic>
          <p:nvPicPr>
            <p:cNvPr id="198" name="Google Shape;198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3065264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3575744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4086225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6750" y="4596705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EDF4224-7157-1B49-D929-4153C531B71E}"/>
              </a:ext>
            </a:extLst>
          </p:cNvPr>
          <p:cNvGrpSpPr/>
          <p:nvPr/>
        </p:nvGrpSpPr>
        <p:grpSpPr>
          <a:xfrm>
            <a:off x="5829300" y="2589014"/>
            <a:ext cx="5476875" cy="3470988"/>
            <a:chOff x="6334125" y="2090057"/>
            <a:chExt cx="5476875" cy="3470988"/>
          </a:xfrm>
        </p:grpSpPr>
        <p:pic>
          <p:nvPicPr>
            <p:cNvPr id="184" name="Google Shape;184;p20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334125" y="2090057"/>
              <a:ext cx="5476875" cy="34709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0"/>
            <p:cNvSpPr txBox="1"/>
            <p:nvPr/>
          </p:nvSpPr>
          <p:spPr>
            <a:xfrm>
              <a:off x="6619875" y="2429023"/>
              <a:ext cx="5150643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1E293B"/>
                  </a:solidFill>
                  <a:latin typeface="Comfortaa"/>
                  <a:ea typeface="Comfortaa"/>
                  <a:cs typeface="Comfortaa"/>
                  <a:sym typeface="Comfortaa"/>
                </a:rPr>
                <a:t>Please DON'T:</a:t>
              </a:r>
              <a:endParaRPr/>
            </a:p>
          </p:txBody>
        </p:sp>
        <p:pic>
          <p:nvPicPr>
            <p:cNvPr id="192" name="Google Shape;192;p20" descr="image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619875" y="2429023"/>
              <a:ext cx="228600" cy="3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0"/>
            <p:cNvSpPr txBox="1"/>
            <p:nvPr/>
          </p:nvSpPr>
          <p:spPr>
            <a:xfrm>
              <a:off x="6953250" y="2905273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Don't hide the bite from parents.</a:t>
              </a:r>
              <a:endParaRPr/>
            </a:p>
          </p:txBody>
        </p:sp>
        <p:sp>
          <p:nvSpPr>
            <p:cNvPr id="194" name="Google Shape;194;p20"/>
            <p:cNvSpPr txBox="1"/>
            <p:nvPr/>
          </p:nvSpPr>
          <p:spPr>
            <a:xfrm>
              <a:off x="6953250" y="3415754"/>
              <a:ext cx="45720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Don't apply chili powder, turmeric, or coffee to the wound.</a:t>
              </a:r>
              <a:endParaRPr dirty="0"/>
            </a:p>
          </p:txBody>
        </p:sp>
        <p:sp>
          <p:nvSpPr>
            <p:cNvPr id="195" name="Google Shape;195;p20"/>
            <p:cNvSpPr txBox="1"/>
            <p:nvPr/>
          </p:nvSpPr>
          <p:spPr>
            <a:xfrm>
              <a:off x="6953250" y="4246215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Don't bandage immediately without washing.</a:t>
              </a:r>
              <a:endParaRPr/>
            </a:p>
          </p:txBody>
        </p:sp>
        <p:sp>
          <p:nvSpPr>
            <p:cNvPr id="196" name="Google Shape;196;p20"/>
            <p:cNvSpPr txBox="1"/>
            <p:nvPr/>
          </p:nvSpPr>
          <p:spPr>
            <a:xfrm>
              <a:off x="6953250" y="4756695"/>
              <a:ext cx="45720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334155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Don't chase or hurt the dog.</a:t>
              </a:r>
              <a:endParaRPr/>
            </a:p>
          </p:txBody>
        </p:sp>
        <p:pic>
          <p:nvPicPr>
            <p:cNvPr id="202" name="Google Shape;202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19875" y="2905273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19875" y="3415754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19875" y="4246215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20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619875" y="4756695"/>
              <a:ext cx="257175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6" name="Google Shape;206;p20" title="ncs-logo-transparent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75875" y="832904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F82A711-BA2E-DAB0-9017-98F5FB5F31B6}"/>
              </a:ext>
            </a:extLst>
          </p:cNvPr>
          <p:cNvGrpSpPr/>
          <p:nvPr/>
        </p:nvGrpSpPr>
        <p:grpSpPr>
          <a:xfrm>
            <a:off x="924560" y="1991360"/>
            <a:ext cx="5905500" cy="3779520"/>
            <a:chOff x="1149275" y="1818640"/>
            <a:chExt cx="5905500" cy="3779520"/>
          </a:xfrm>
        </p:grpSpPr>
        <p:pic>
          <p:nvPicPr>
            <p:cNvPr id="212" name="Google Shape;212;p21" descr="image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49275" y="1818640"/>
              <a:ext cx="5905500" cy="37795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21"/>
            <p:cNvSpPr txBox="1"/>
            <p:nvPr/>
          </p:nvSpPr>
          <p:spPr>
            <a:xfrm>
              <a:off x="1530275" y="2124223"/>
              <a:ext cx="5400675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FFFFFF"/>
                  </a:solidFill>
                  <a:latin typeface="Comfortaa"/>
                  <a:ea typeface="Comfortaa"/>
                  <a:cs typeface="Comfortaa"/>
                  <a:sym typeface="Comfortaa"/>
                </a:rPr>
                <a:t>Healing Inside &amp; Out</a:t>
              </a:r>
              <a:endParaRPr dirty="0"/>
            </a:p>
          </p:txBody>
        </p:sp>
        <p:sp>
          <p:nvSpPr>
            <p:cNvPr id="214" name="Google Shape;214;p21"/>
            <p:cNvSpPr txBox="1"/>
            <p:nvPr/>
          </p:nvSpPr>
          <p:spPr>
            <a:xfrm>
              <a:off x="1530275" y="2829073"/>
              <a:ext cx="5143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Getting bitten can be very scary. You might feel afraid of dogs for a while.</a:t>
              </a:r>
              <a:endParaRPr/>
            </a:p>
          </p:txBody>
        </p:sp>
        <p:sp>
          <p:nvSpPr>
            <p:cNvPr id="215" name="Google Shape;215;p21"/>
            <p:cNvSpPr txBox="1"/>
            <p:nvPr/>
          </p:nvSpPr>
          <p:spPr>
            <a:xfrm>
              <a:off x="1530275" y="3926234"/>
              <a:ext cx="5143500" cy="639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This is normal! Talk to your parents, teachers, or a counselor about your feelings.</a:t>
              </a:r>
              <a:endParaRPr/>
            </a:p>
          </p:txBody>
        </p:sp>
        <p:sp>
          <p:nvSpPr>
            <p:cNvPr id="216" name="Google Shape;216;p21"/>
            <p:cNvSpPr txBox="1"/>
            <p:nvPr/>
          </p:nvSpPr>
          <p:spPr>
            <a:xfrm>
              <a:off x="1530275" y="5023395"/>
              <a:ext cx="5143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With time and support, you will feel brave again.</a:t>
              </a:r>
              <a:endParaRPr/>
            </a:p>
          </p:txBody>
        </p:sp>
      </p:grpSp>
      <p:pic>
        <p:nvPicPr>
          <p:cNvPr id="217" name="Google Shape;217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1060" y="2794980"/>
            <a:ext cx="3990340" cy="281114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1"/>
          <p:cNvSpPr txBox="1"/>
          <p:nvPr/>
        </p:nvSpPr>
        <p:spPr>
          <a:xfrm>
            <a:off x="800735" y="904498"/>
            <a:ext cx="118110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It's Okay to be Scared</a:t>
            </a:r>
            <a:endParaRPr dirty="0"/>
          </a:p>
        </p:txBody>
      </p:sp>
      <p:pic>
        <p:nvPicPr>
          <p:cNvPr id="219" name="Google Shape;219;p21" title="ncs-logo-transparen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60965" y="904498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704975"/>
            <a:ext cx="547687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0286" y="2500460"/>
            <a:ext cx="3905250" cy="286122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4"/>
          <p:cNvSpPr txBox="1"/>
          <p:nvPr/>
        </p:nvSpPr>
        <p:spPr>
          <a:xfrm>
            <a:off x="899160" y="866775"/>
            <a:ext cx="6461126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I am a Dog Safety Hero!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862F55-8E5F-CA35-8A5D-8F569AD5A6C1}"/>
              </a:ext>
            </a:extLst>
          </p:cNvPr>
          <p:cNvGrpSpPr/>
          <p:nvPr/>
        </p:nvGrpSpPr>
        <p:grpSpPr>
          <a:xfrm>
            <a:off x="1061720" y="2115333"/>
            <a:ext cx="5476875" cy="3790652"/>
            <a:chOff x="381000" y="1952773"/>
            <a:chExt cx="5476875" cy="3790652"/>
          </a:xfrm>
        </p:grpSpPr>
        <p:pic>
          <p:nvPicPr>
            <p:cNvPr id="265" name="Google Shape;265;p24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1000" y="1952773"/>
              <a:ext cx="5476875" cy="37906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4"/>
            <p:cNvSpPr txBox="1"/>
            <p:nvPr/>
          </p:nvSpPr>
          <p:spPr>
            <a:xfrm>
              <a:off x="762000" y="2333773"/>
              <a:ext cx="4950618" cy="333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rgbClr val="FFFFFF"/>
                  </a:solidFill>
                  <a:latin typeface="Comfortaa"/>
                  <a:ea typeface="Comfortaa"/>
                  <a:cs typeface="Comfortaa"/>
                  <a:sym typeface="Comfortaa"/>
                </a:rPr>
                <a:t>My Pledge:</a:t>
              </a:r>
              <a:endParaRPr/>
            </a:p>
          </p:txBody>
        </p:sp>
        <p:sp>
          <p:nvSpPr>
            <p:cNvPr id="269" name="Google Shape;269;p24"/>
            <p:cNvSpPr txBox="1"/>
            <p:nvPr/>
          </p:nvSpPr>
          <p:spPr>
            <a:xfrm>
              <a:off x="1095375" y="2810023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 will always ASK before petting.</a:t>
              </a:r>
              <a:endParaRPr/>
            </a:p>
          </p:txBody>
        </p:sp>
        <p:sp>
          <p:nvSpPr>
            <p:cNvPr id="270" name="Google Shape;270;p24"/>
            <p:cNvSpPr txBox="1"/>
            <p:nvPr/>
          </p:nvSpPr>
          <p:spPr>
            <a:xfrm>
              <a:off x="1095375" y="3320504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 will STAND like a TREE if scared.</a:t>
              </a:r>
              <a:endParaRPr/>
            </a:p>
          </p:txBody>
        </p:sp>
        <p:sp>
          <p:nvSpPr>
            <p:cNvPr id="271" name="Google Shape;271;p24"/>
            <p:cNvSpPr txBox="1"/>
            <p:nvPr/>
          </p:nvSpPr>
          <p:spPr>
            <a:xfrm>
              <a:off x="1095375" y="3830984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 will NOT disturb sleeping dogs.</a:t>
              </a:r>
              <a:endParaRPr dirty="0"/>
            </a:p>
          </p:txBody>
        </p:sp>
        <p:sp>
          <p:nvSpPr>
            <p:cNvPr id="272" name="Google Shape;272;p24"/>
            <p:cNvSpPr txBox="1"/>
            <p:nvPr/>
          </p:nvSpPr>
          <p:spPr>
            <a:xfrm>
              <a:off x="1095375" y="4341465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 will TELL an adult if I see a loose dog.</a:t>
              </a:r>
              <a:endParaRPr/>
            </a:p>
          </p:txBody>
        </p:sp>
        <p:sp>
          <p:nvSpPr>
            <p:cNvPr id="273" name="Google Shape;273;p24"/>
            <p:cNvSpPr txBox="1"/>
            <p:nvPr/>
          </p:nvSpPr>
          <p:spPr>
            <a:xfrm>
              <a:off x="1095375" y="4851945"/>
              <a:ext cx="4381500" cy="319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Afacad Flux"/>
                  <a:ea typeface="Afacad Flux"/>
                  <a:cs typeface="Afacad Flux"/>
                  <a:sym typeface="Afacad Flux"/>
                </a:rPr>
                <a:t>I will respect all dogs!</a:t>
              </a:r>
              <a:endParaRPr/>
            </a:p>
          </p:txBody>
        </p:sp>
        <p:pic>
          <p:nvPicPr>
            <p:cNvPr id="275" name="Google Shape;275;p24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2810023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24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332050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24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3830984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24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434146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24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2000" y="4851945"/>
              <a:ext cx="228600" cy="247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0" name="Google Shape;280;p24" title="ncs-logo-transparen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99700" y="817468"/>
            <a:ext cx="1730300" cy="1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"/>
          <p:cNvSpPr txBox="1"/>
          <p:nvPr/>
        </p:nvSpPr>
        <p:spPr>
          <a:xfrm>
            <a:off x="3140630" y="1643085"/>
            <a:ext cx="5910738" cy="105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 dirty="0">
                <a:solidFill>
                  <a:srgbClr val="BC84EE"/>
                </a:solidFill>
                <a:latin typeface="Comfortaa"/>
                <a:ea typeface="Comfortaa"/>
                <a:cs typeface="Comfortaa"/>
                <a:sym typeface="Comfortaa"/>
              </a:rPr>
              <a:t>Questions?</a:t>
            </a:r>
            <a:endParaRPr dirty="0"/>
          </a:p>
        </p:txBody>
      </p:sp>
      <p:sp>
        <p:nvSpPr>
          <p:cNvPr id="287" name="Google Shape;287;p25"/>
          <p:cNvSpPr txBox="1"/>
          <p:nvPr/>
        </p:nvSpPr>
        <p:spPr>
          <a:xfrm>
            <a:off x="3281362" y="2702197"/>
            <a:ext cx="5629275" cy="42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Stay Safe &amp; Be Kind to Animals!</a:t>
            </a:r>
            <a:endParaRPr dirty="0"/>
          </a:p>
        </p:txBody>
      </p:sp>
      <p:pic>
        <p:nvPicPr>
          <p:cNvPr id="288" name="Google Shape;288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4999" y="88108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 title="ncs-logo-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0849" y="3474758"/>
            <a:ext cx="1730300" cy="13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87;p25">
            <a:extLst>
              <a:ext uri="{FF2B5EF4-FFF2-40B4-BE49-F238E27FC236}">
                <a16:creationId xmlns:a16="http://schemas.microsoft.com/office/drawing/2014/main" id="{E03D51D5-692D-7E02-5842-182BBAA7EBDC}"/>
              </a:ext>
            </a:extLst>
          </p:cNvPr>
          <p:cNvSpPr txBox="1"/>
          <p:nvPr/>
        </p:nvSpPr>
        <p:spPr>
          <a:xfrm>
            <a:off x="3281362" y="4960560"/>
            <a:ext cx="5629275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Animal Rescue Call 98254 80908</a:t>
            </a:r>
            <a:endParaRPr dirty="0"/>
          </a:p>
        </p:txBody>
      </p:sp>
      <p:sp>
        <p:nvSpPr>
          <p:cNvPr id="3" name="Google Shape;287;p25">
            <a:extLst>
              <a:ext uri="{FF2B5EF4-FFF2-40B4-BE49-F238E27FC236}">
                <a16:creationId xmlns:a16="http://schemas.microsoft.com/office/drawing/2014/main" id="{218EFF3F-6164-2C57-1A82-12F15DA7D835}"/>
              </a:ext>
            </a:extLst>
          </p:cNvPr>
          <p:cNvSpPr txBox="1"/>
          <p:nvPr/>
        </p:nvSpPr>
        <p:spPr>
          <a:xfrm>
            <a:off x="3281362" y="5671965"/>
            <a:ext cx="562927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http://www.natureclubsurat.org</a:t>
            </a:r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</TotalTime>
  <Words>1025</Words>
  <Application>Microsoft Office PowerPoint</Application>
  <PresentationFormat>Widescreen</PresentationFormat>
  <Paragraphs>124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Afacad Flux</vt:lpstr>
      <vt:lpstr>Garamond</vt:lpstr>
      <vt:lpstr>Arial</vt:lpstr>
      <vt:lpstr>Comfortaa</vt:lpstr>
      <vt:lpstr>Open Sans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jagdish parmar</cp:lastModifiedBy>
  <cp:revision>3</cp:revision>
  <dcterms:modified xsi:type="dcterms:W3CDTF">2026-01-08T12:35:46Z</dcterms:modified>
</cp:coreProperties>
</file>